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4" r:id="rId3"/>
    <p:sldId id="261" r:id="rId4"/>
    <p:sldId id="269" r:id="rId5"/>
    <p:sldId id="268" r:id="rId6"/>
    <p:sldId id="264" r:id="rId7"/>
    <p:sldId id="275" r:id="rId8"/>
    <p:sldId id="273" r:id="rId9"/>
    <p:sldId id="272" r:id="rId10"/>
    <p:sldId id="265" r:id="rId11"/>
    <p:sldId id="266" r:id="rId12"/>
    <p:sldId id="276" r:id="rId13"/>
    <p:sldId id="267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7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78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09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31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23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9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6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16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2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31/05/58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29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โรงพยาบาล</a:t>
            </a:r>
            <a:r>
              <a:rPr lang="th-TH" sz="40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คุณภาพการดูแลรักษา</a:t>
            </a:r>
            <a:br>
              <a:rPr lang="th-TH" sz="40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ผู้ติดเชื้อ</a:t>
            </a:r>
            <a:r>
              <a:rPr lang="th-TH" sz="4000" b="1" spc="50" dirty="0" err="1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เอช</a:t>
            </a:r>
            <a:r>
              <a:rPr lang="th-TH" sz="40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ไอวีที่ป่วยเป็นวัณโรค</a:t>
            </a:r>
            <a:br>
              <a:rPr lang="th-TH" sz="40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โรงพยาบาลจอมทอง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   210   เตียง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จัง</a:t>
            </a:r>
            <a:r>
              <a:rPr lang="th-TH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หวัดเชียงใหม่</a:t>
            </a:r>
            <a:endParaRPr lang="th-TH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735" y="5157191"/>
            <a:ext cx="2746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นางวารุณี  ปริยะ</a:t>
            </a:r>
          </a:p>
          <a:p>
            <a:pPr algn="ctr"/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พยาบาลวิชาชีพชำนาญการ</a:t>
            </a:r>
            <a:endParaRPr lang="th-TH" sz="2400" b="1" dirty="0">
              <a:solidFill>
                <a:schemeClr val="accent3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บทเรียนที่ได้รับ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28662" y="2357430"/>
            <a:ext cx="73448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1.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พัฒนาระบบการตรวจเลือด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เอช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ไอวีแบบทราบผลในวันเดียวจะทำให้ผู้ป่วย</a:t>
            </a:r>
            <a:r>
              <a:rPr lang="arn-CL" sz="2000" dirty="0" smtClean="0">
                <a:latin typeface="TH Niramit AS" pitchFamily="2" charset="-34"/>
                <a:cs typeface="TH Niramit AS" pitchFamily="2" charset="-34"/>
              </a:rPr>
              <a:t>TB/HIV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เข้าสู่การรักษาได้เร็วขึ้น แต่ถ้าทราบผลแล้ว ยังไม่เข้าสู่กระบวนการคัดกรองเพื่อเข้าสู่การรักษาด้วยยาต้าน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ก็จะทำให้การเริ่มรักษาด้วยยาต้าน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ล่าช้าไปด้วย</a:t>
            </a:r>
          </a:p>
          <a:p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2. ถึงแม้จะเริ่มให้การรักษาด้วยยาต้าน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ในผู้ป่วย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TB/HIV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ได้เร็วขึ้น แต่ถ้าปล่อยให้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ผู้ป่วยเข้ามาสู่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ระบบล่าช้า (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CD4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ต่ำๆ ) ก็อาจจะทำให้ผู้ป่วยเสียชีวิตได้</a:t>
            </a:r>
          </a:p>
          <a:p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3.การเริ่มยารักษาวัณโรค  ยาต้าน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และยาป้องกันโรคติดเชื้อฉวยโอกาสในระยะเวลาที่ใกล้กันมาก ๆ หากผู้ป่วยมีอาการแพ้ยา  อาจมีความยุ่งยากในการพิจารณาว่าแพ้ยาชนิด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ใด</a:t>
            </a:r>
          </a:p>
          <a:p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4.การกำหนดแนวทาง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ปฏิบัติ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ร่วมกันจากการวิเคราะห์ความเสี่ยงที่อาจเกิดขึ้นในแต่ละกระบวนการ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ของแต่ละสาขาวิชาชีพทำให้แนวทางสามารถปฏิบัติได้จริง และลื่นไหล</a:t>
            </a:r>
          </a:p>
          <a:p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ประเด็นการพัฒนาต่อเนื่อง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2428868"/>
            <a:ext cx="864399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การพัฒนาระบบการค้นหา / คัดกรองกลุ่มเสี่ยงต่อการติดเชื้อ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 และ กลุ่มเสี่ยงต่อการป่วยเป็นวัณโรค  เพื่อให้ผู้ป่วยกลุ่มนี้เข้าสู่กระบวนการรักษาที่เร็ว ลดการเจ็บป่วยตาย</a:t>
            </a:r>
          </a:p>
          <a:p>
            <a:endParaRPr lang="th-TH" dirty="0" smtClean="0"/>
          </a:p>
          <a:p>
            <a:r>
              <a:rPr lang="th-TH" dirty="0" smtClean="0"/>
              <a:t>     </a:t>
            </a:r>
            <a:r>
              <a:rPr lang="th-TH" sz="2000" dirty="0" smtClean="0"/>
              <a:t>- การทำ </a:t>
            </a:r>
            <a:r>
              <a:rPr lang="arn-CL" sz="2000" dirty="0" smtClean="0"/>
              <a:t>VCT </a:t>
            </a:r>
            <a:r>
              <a:rPr lang="th-TH" sz="2000" dirty="0" smtClean="0"/>
              <a:t>เชิงรุกในประชากรกลุ่มเสี่ยงให้มากขึ้น ( </a:t>
            </a:r>
            <a:r>
              <a:rPr lang="en-US" sz="2000" dirty="0" smtClean="0"/>
              <a:t>STI</a:t>
            </a:r>
            <a:r>
              <a:rPr lang="th-TH" sz="2000" dirty="0" smtClean="0"/>
              <a:t>,</a:t>
            </a:r>
            <a:r>
              <a:rPr lang="en-US" sz="2000" dirty="0" smtClean="0"/>
              <a:t> MSM</a:t>
            </a:r>
            <a:r>
              <a:rPr lang="th-TH" sz="2000" dirty="0" smtClean="0"/>
              <a:t>, คู่ ของผู้ติดเชื้อ</a:t>
            </a:r>
            <a:r>
              <a:rPr lang="en-US" sz="2000" dirty="0" smtClean="0"/>
              <a:t>HIV</a:t>
            </a:r>
            <a:r>
              <a:rPr lang="th-TH" sz="2000" dirty="0" smtClean="0"/>
              <a:t> ) </a:t>
            </a:r>
          </a:p>
          <a:p>
            <a:r>
              <a:rPr lang="th-TH" sz="2000" dirty="0" smtClean="0"/>
              <a:t>        เพื่อให้ตรวจพบ </a:t>
            </a:r>
            <a:r>
              <a:rPr lang="en-US" sz="2000" dirty="0" smtClean="0"/>
              <a:t>HIV </a:t>
            </a:r>
            <a:r>
              <a:rPr lang="th-TH" sz="2000" dirty="0" smtClean="0"/>
              <a:t>ให้เร็ว เริ่มรักษาให้เร็ว ลดการป่วย / กรณีผลเลือดลบ ลดโอกาสเสี่ยงใน</a:t>
            </a:r>
          </a:p>
          <a:p>
            <a:r>
              <a:rPr lang="th-TH" sz="2000" dirty="0" smtClean="0"/>
              <a:t>        การรับเชื้อ </a:t>
            </a:r>
            <a:r>
              <a:rPr lang="en-US" sz="2000" dirty="0" smtClean="0"/>
              <a:t>HIV </a:t>
            </a:r>
          </a:p>
          <a:p>
            <a:endParaRPr lang="th-TH" sz="2000" dirty="0" smtClean="0"/>
          </a:p>
          <a:p>
            <a:r>
              <a:rPr lang="th-TH" sz="2000" dirty="0" smtClean="0"/>
              <a:t>     - การคัดกรองด้วยการซักประวัติ และ </a:t>
            </a:r>
            <a:r>
              <a:rPr lang="arn-CL" sz="2000" dirty="0" smtClean="0"/>
              <a:t>CXR </a:t>
            </a:r>
            <a:r>
              <a:rPr lang="th-TH" sz="2000" dirty="0" smtClean="0"/>
              <a:t>ในกลุ่มเสี่ยงวัณโรคในชุมชนให้ครอบคลุม ( </a:t>
            </a:r>
            <a:r>
              <a:rPr lang="th-TH" sz="2000" dirty="0" err="1" smtClean="0"/>
              <a:t>ผสย.</a:t>
            </a:r>
            <a:r>
              <a:rPr lang="th-TH" sz="2000" dirty="0" smtClean="0"/>
              <a:t>  </a:t>
            </a:r>
            <a:r>
              <a:rPr lang="en-US" sz="2000" dirty="0" smtClean="0"/>
              <a:t>Bed</a:t>
            </a:r>
          </a:p>
          <a:p>
            <a:r>
              <a:rPr lang="en-US" sz="2000" dirty="0" smtClean="0"/>
              <a:t>      Ridden </a:t>
            </a:r>
            <a:r>
              <a:rPr lang="th-TH" sz="2000" dirty="0" smtClean="0"/>
              <a:t>, </a:t>
            </a:r>
            <a:r>
              <a:rPr lang="en-US" sz="2000" dirty="0" smtClean="0"/>
              <a:t>DM </a:t>
            </a:r>
            <a:r>
              <a:rPr lang="en-US" sz="2000" dirty="0" err="1" smtClean="0"/>
              <a:t>uncontrol</a:t>
            </a:r>
            <a:r>
              <a:rPr lang="en-US" sz="2000" dirty="0" smtClean="0"/>
              <a:t> </a:t>
            </a:r>
            <a:r>
              <a:rPr lang="th-TH" sz="2000" dirty="0" smtClean="0"/>
              <a:t>)</a:t>
            </a:r>
            <a:r>
              <a:rPr lang="en-US" sz="2000" dirty="0" smtClean="0"/>
              <a:t>  CXR </a:t>
            </a:r>
            <a:r>
              <a:rPr lang="th-TH" sz="2000" dirty="0" smtClean="0"/>
              <a:t>ในผู้ป่วย </a:t>
            </a:r>
            <a:r>
              <a:rPr lang="en-US" sz="2000" dirty="0" smtClean="0"/>
              <a:t>HIV </a:t>
            </a:r>
            <a:r>
              <a:rPr lang="th-TH" sz="2000" dirty="0" smtClean="0"/>
              <a:t>ทุกราย 1ครั้ง/ปี เพื่อพบผู้ป่วยให้เร็ว </a:t>
            </a:r>
          </a:p>
          <a:p>
            <a:r>
              <a:rPr lang="th-TH" sz="2000" dirty="0" smtClean="0"/>
              <a:t>       รักษาเร็ว ลดการเสียชีวิต</a:t>
            </a:r>
          </a:p>
        </p:txBody>
      </p:sp>
    </p:spTree>
    <p:extLst>
      <p:ext uri="{BB962C8B-B14F-4D97-AF65-F5344CB8AC3E}">
        <p14:creationId xmlns="" xmlns:p14="http://schemas.microsoft.com/office/powerpoint/2010/main" val="4027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HIV &amp; TB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&gt;&gt;&gt;&gt;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รู้ให้เร็ว รักษาให้เร็ว รักษาให้ครบ </a:t>
            </a:r>
          </a:p>
          <a:p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จบที่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หาย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</a:p>
          <a:p>
            <a:pPr algn="l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</a:p>
          <a:p>
            <a:pPr algn="l"/>
            <a:endParaRPr lang="th-TH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849757" y="4509120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ขอบคุณค่ะ</a:t>
            </a:r>
            <a:endParaRPr lang="th-TH" dirty="0"/>
          </a:p>
        </p:txBody>
      </p:sp>
      <p:pic>
        <p:nvPicPr>
          <p:cNvPr id="7170" name="Picture 2" descr="https://fbcdn-sphotos-e-a.akamaihd.net/hphotos-ak-xta1/v/t1.0-9/10525628_783869951667776_7105323560343112756_n.jpg?oh=b57cb905da73adaa874b5aed21407c75&amp;oe=55F0BF2D&amp;__gda__=1442998436_a55975197abeba7823882b8971ff7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006888" cy="1456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604" y="5143512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งาน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เดย์แคร์</a:t>
            </a: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pPr algn="ctr"/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Tel. 0 533 4121 8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ต่อ 1253</a:t>
            </a:r>
          </a:p>
          <a:p>
            <a:pPr algn="ctr"/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Mail : emotay_thamma@hotmail.com</a:t>
            </a: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4027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คลินิก</a:t>
            </a:r>
            <a:r>
              <a:rPr lang="th-TH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เดย์แคร์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”  </a:t>
            </a:r>
          </a:p>
          <a:p>
            <a:pPr algn="ctr">
              <a:buNone/>
            </a:pPr>
            <a:r>
              <a:rPr lang="th-TH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งานผู้ป่วยนอก  กลุ่มการพยาบาล</a:t>
            </a:r>
          </a:p>
          <a:p>
            <a:pPr>
              <a:buNone/>
            </a:pPr>
            <a:r>
              <a:rPr lang="th-TH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ขอบเขตบริการ </a:t>
            </a:r>
            <a:r>
              <a:rPr lang="en-US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</a:p>
          <a:p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Pre – Post Counseling for Anti HIV	 : </a:t>
            </a:r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ทุกวันจันทร์-ศุกร์</a:t>
            </a:r>
          </a:p>
          <a:p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คลินิกยาต้าน</a:t>
            </a:r>
            <a:r>
              <a:rPr lang="th-TH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ไวรัส</a:t>
            </a:r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		 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ทุกวันอังคาร และ พฤหัสบดี</a:t>
            </a:r>
          </a:p>
          <a:p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คลินิกวัณโรค				 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ทุกวันศุกร์</a:t>
            </a:r>
            <a:endParaRPr lang="en-US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บริบท / ภาพรวม / สภาพปัญหา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256490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จากผลการดำเนินงานการดูแลผู้ป่วย </a:t>
            </a:r>
            <a:r>
              <a:rPr lang="arn-CL" sz="2400" dirty="0" smtClean="0">
                <a:latin typeface="TH Niramit AS" pitchFamily="2" charset="-34"/>
                <a:cs typeface="TH Niramit AS" pitchFamily="2" charset="-34"/>
              </a:rPr>
              <a:t>TB/HIV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ของโรงพยาบาลจอมทอง ในปี 2556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มีผู้ป่วยวัณโรคขึ้นทะเบียนรักษาทั้งหมด 72 ราย ได้รับการตรวจเลือดหาการติดเชื้อ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เอช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ไอวี 100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%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พบผู้ป่วยวัณโรคที่ติดเชื้อ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เอช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ไอวี 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12 ราย (16.66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%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) ร้อยละ 91.67ของผู้ป่วย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TB/HIV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ได้รับการรักษาด้วยยาต้าน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เมื่อวิเคราะห์ข้อมูล พบว่า</a:t>
            </a:r>
            <a:r>
              <a:rPr lang="th-TH" sz="2400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ค่ามัธย</a:t>
            </a: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ฐานเวลา</a:t>
            </a:r>
            <a:r>
              <a:rPr lang="th-TH" sz="24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ตั้งแต่เริ่มรักษาวัณโรคจนถึงได้เริ่มยาต้าน</a:t>
            </a:r>
            <a:r>
              <a:rPr lang="th-TH" sz="2400" dirty="0" err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คือ </a:t>
            </a:r>
            <a:r>
              <a:rPr lang="th-TH" sz="24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126 วัน ( ต่ำสุด 21 วัน สูงสุด 193 วัน )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ซึ่ง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WHO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แนะนำว่าผู้ป่วย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TB/HIV</a:t>
            </a:r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 ทุก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รายควรได้รับยาต้าน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ให้เร็วที่สุด (ภายในระยะ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Intensive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) เพื่อลดอัตราตายของผู้ป่วย </a:t>
            </a:r>
            <a:r>
              <a:rPr lang="en-US" sz="2400" dirty="0" smtClean="0">
                <a:latin typeface="TH Niramit AS" pitchFamily="2" charset="-34"/>
                <a:cs typeface="TH Niramit AS" pitchFamily="2" charset="-34"/>
              </a:rPr>
              <a:t>TB/HIV</a:t>
            </a:r>
          </a:p>
          <a:p>
            <a:r>
              <a:rPr lang="en-US" sz="24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ในปี 2556 จำนวนผู้ป่วย </a:t>
            </a:r>
            <a:r>
              <a:rPr lang="en-US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TB/HIV 12 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ราย 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เสียชีวิต จำนวน 3 ราย ( 25</a:t>
            </a:r>
            <a:r>
              <a:rPr lang="en-US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%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พบเป็นผู้ติดเชื้อ </a:t>
            </a:r>
            <a:r>
              <a:rPr lang="en-US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HIV 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ที่รับการรักษาด้วยยาต้าน</a:t>
            </a:r>
            <a:r>
              <a:rPr lang="th-TH" sz="2400" dirty="0" err="1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มาก่อนและ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ขาดการติดตามรักษาจำนวน 1 ราย (33.33</a:t>
            </a:r>
            <a:r>
              <a:rPr lang="en-US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%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 ) 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เสียชีวิตหลังจากเริ่มรักษาวัณโรค 14 วัน 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( ยังไม่ได้เริ่มยาต้าน</a:t>
            </a:r>
            <a:r>
              <a:rPr lang="th-TH" sz="2400" dirty="0" err="1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CD4 = 2 cells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 ) </a:t>
            </a:r>
            <a:r>
              <a:rPr lang="th-TH" sz="2400" dirty="0" smtClean="0">
                <a:solidFill>
                  <a:srgbClr val="0070C0"/>
                </a:solidFill>
                <a:latin typeface="TH Niramit AS" pitchFamily="2" charset="-34"/>
                <a:cs typeface="TH Niramit AS" pitchFamily="2" charset="-34"/>
              </a:rPr>
              <a:t>อีก 1 ราย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เริ่มการรักษาด้วยยาต้าน</a:t>
            </a:r>
            <a:r>
              <a:rPr lang="th-TH" sz="2400" dirty="0" err="1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หลังรักษาวัณโรค 58 วัน</a:t>
            </a:r>
            <a:r>
              <a:rPr lang="en-US" sz="24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 CD4 = 46 cells</a:t>
            </a:r>
            <a:endParaRPr lang="th-TH" sz="2400" dirty="0">
              <a:solidFill>
                <a:srgbClr val="C0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6862464" cy="940966"/>
          </a:xfrm>
        </p:spPr>
        <p:txBody>
          <a:bodyPr>
            <a:normAutofit/>
          </a:bodyPr>
          <a:lstStyle/>
          <a:p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การวัดผลและผลของการเปลี่ยนแปลง </a:t>
            </a:r>
            <a:endParaRPr lang="th-TH" sz="40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5374770"/>
              </p:ext>
            </p:extLst>
          </p:nvPr>
        </p:nvGraphicFramePr>
        <p:xfrm>
          <a:off x="214282" y="2285992"/>
          <a:ext cx="8784978" cy="444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  <a:gridCol w="928694"/>
                <a:gridCol w="857256"/>
                <a:gridCol w="857256"/>
                <a:gridCol w="1355426"/>
              </a:tblGrid>
              <a:tr h="413233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ปีงบประมาณ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2555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2556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2557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ต.ค. 57-มี.ค.58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158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HIV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: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จำนวนผู้ติดเชื้อ</a:t>
                      </a:r>
                      <a:r>
                        <a:rPr lang="th-TH" sz="2000" b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ไอวีที่ขึ้นทะเบียนการรักษาในปี </a:t>
                      </a:r>
                      <a:endParaRPr lang="th-TH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1. ผู้ติดเชื้อ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HIV 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ที่ขึ้นทะเบียนได้รับการตรวจคัดกรองวัณโรค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    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(รายใหม่ 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CXR+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ซักประวัติทุกราย รายเก่าซักประวัติทุกครั้งที่มารพ.) </a:t>
                      </a:r>
                      <a:endParaRPr lang="th-TH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ใหม่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59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en-US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เก่า 399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( 98.73</a:t>
                      </a:r>
                      <a:r>
                        <a:rPr lang="en-US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ใหม่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en-US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เก่า 458</a:t>
                      </a:r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( 97.86</a:t>
                      </a:r>
                      <a:r>
                        <a:rPr lang="en-US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ใหม่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en-US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เก่า 505    ( 99.</a:t>
                      </a:r>
                      <a:r>
                        <a:rPr lang="en-US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38%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H Niramit AS" pitchFamily="2" charset="-34"/>
                          <a:cs typeface="TH Niramit AS" pitchFamily="2" charset="-34"/>
                        </a:rPr>
                        <a:t>ใหม่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 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en-US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เก่า 543</a:t>
                      </a:r>
                    </a:p>
                    <a:p>
                      <a:pPr algn="ctr"/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( </a:t>
                      </a:r>
                      <a:r>
                        <a:rPr lang="en-US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100%</a:t>
                      </a:r>
                      <a:r>
                        <a:rPr lang="th-TH" sz="16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16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2. ผู้ติดเชื้อ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HIV 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ที่ขึ้นทะเบียนได้รับการตรวจคัดกรองวัณโรคพบป่วยวัณโรค(รายใหม่ + รายเก่า ) </a:t>
                      </a:r>
                      <a:endParaRPr lang="th-TH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0.87%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(4)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1.98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(10)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0.</a:t>
                      </a: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92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(5)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1.25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(7)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TB</a:t>
                      </a:r>
                      <a:r>
                        <a:rPr lang="en-US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: </a:t>
                      </a:r>
                      <a:r>
                        <a:rPr lang="th-TH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จำนวนผู้ป่วยวัณโรคที่ขึ้นทะเบียนการรักษาในปี </a:t>
                      </a:r>
                      <a:endParaRPr lang="th-TH" sz="2000" b="1" i="0" u="none" strike="noStrike" dirty="0" smtClean="0">
                        <a:solidFill>
                          <a:srgbClr val="7030A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1. ร้อยละผู้ป่วย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TB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ที่ขึ้นทะเบียนการรักษาได้รับตรวจเลือด</a:t>
                      </a:r>
                      <a:r>
                        <a:rPr lang="th-TH" sz="2000" u="none" strike="noStrike" baseline="0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HIV</a:t>
                      </a:r>
                      <a:endParaRPr lang="th-TH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73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8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2. ร้อยละผู้ป่วย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TB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ที่ขึ้นทะเบียนการรักษาพบ</a:t>
                      </a:r>
                      <a:r>
                        <a:rPr lang="th-TH" sz="2000" u="none" strike="noStrike" dirty="0" err="1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 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positive       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th-TH" sz="2000" u="none" strike="noStrike" dirty="0" smtClean="0"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คิดร้อยละต่อผู้ป่วยทั้งหมด)</a:t>
                      </a:r>
                      <a:endParaRPr lang="th-TH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5.47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(4)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2.77%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(2)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1.66%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(1)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2.43%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(1)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2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7291469" cy="926976"/>
          </a:xfrm>
        </p:spPr>
        <p:txBody>
          <a:bodyPr/>
          <a:lstStyle/>
          <a:p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การวัดผลและผลของการเปลี่ยนแปลง 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1465120"/>
              </p:ext>
            </p:extLst>
          </p:nvPr>
        </p:nvGraphicFramePr>
        <p:xfrm>
          <a:off x="179512" y="2060848"/>
          <a:ext cx="878497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947798"/>
                <a:gridCol w="901023"/>
                <a:gridCol w="901023"/>
                <a:gridCol w="1426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Niramit AS" pitchFamily="2" charset="-34"/>
                          <a:cs typeface="TH Niramit AS" pitchFamily="2" charset="-34"/>
                        </a:rPr>
                        <a:t>ปีงบประมาณ</a:t>
                      </a:r>
                      <a:endParaRPr lang="th-TH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 pitchFamily="2" charset="-34"/>
                          <a:cs typeface="TH Niramit AS" pitchFamily="2" charset="-34"/>
                        </a:rPr>
                        <a:t>2555</a:t>
                      </a:r>
                      <a:endParaRPr lang="th-TH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 pitchFamily="2" charset="-34"/>
                          <a:cs typeface="TH Niramit AS" pitchFamily="2" charset="-34"/>
                        </a:rPr>
                        <a:t>2556</a:t>
                      </a:r>
                      <a:endParaRPr lang="th-TH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Niramit AS" pitchFamily="2" charset="-34"/>
                          <a:cs typeface="TH Niramit AS" pitchFamily="2" charset="-34"/>
                        </a:rPr>
                        <a:t>2557</a:t>
                      </a:r>
                      <a:endParaRPr lang="th-TH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ต.ค.57-มี.ค.58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HIV/TB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: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จำนวนผู้ป่วย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TB/HIV</a:t>
                      </a:r>
                      <a:r>
                        <a:rPr lang="en-US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ได้รับการตรวจ 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CD4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คิดร้อยละต่อผู้ป่วย 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HIV positive)</a:t>
                      </a:r>
                      <a:endParaRPr lang="en-US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ร้อยละผู้ป่วยวัณโรคและ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 ได้รับยาต้าน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ไวรัส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ตามเกณฑ์การรักษา(คิดต่อจำนวนผู้ป่วย 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HIV positive)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91.66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Death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87.50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Death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 smtClean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ร้อยละผู้ป่วย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TB/HIV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ได้รับยาป้องกัน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OIs</a:t>
                      </a:r>
                      <a:r>
                        <a:rPr lang="en-US" sz="2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ตามเกณฑ์การรักษา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91.66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100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87.50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ผู้ป่วยวัณโรคและ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ไอวีได้รับยาต้าน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ไวรัส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ภายใน 2-8  อาทิตย์</a:t>
                      </a:r>
                      <a:endParaRPr lang="th-TH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14.28%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36.36%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66.66%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87.50%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จำนวนผู้ป่วยวัณโรคและ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 เสียชีวิตในปีที่ประเมิน</a:t>
                      </a:r>
                      <a:endParaRPr lang="th-TH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0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25%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(3)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0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25%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(2)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ค่ามัธย</a:t>
                      </a:r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ฐานระยะเวลาในการเริ่มยาต้าน</a:t>
                      </a:r>
                      <a:r>
                        <a:rPr lang="th-TH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ไวรัส</a:t>
                      </a:r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arn-C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Median time(</a:t>
                      </a:r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วัน)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( ต่ำสุด / สูงสุด 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127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59/256</a:t>
                      </a: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126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21/193</a:t>
                      </a: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57</a:t>
                      </a:r>
                      <a:endParaRPr lang="en-US" sz="2000" dirty="0" smtClean="0"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40/137</a:t>
                      </a: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2000" dirty="0" smtClean="0">
                          <a:latin typeface="TH Niramit AS" pitchFamily="2" charset="-34"/>
                          <a:cs typeface="TH Niramit AS" pitchFamily="2" charset="-34"/>
                        </a:rPr>
                        <a:t>3/60</a:t>
                      </a:r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Median CD4 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ของผู้ป่วยวัณโรคและ</a:t>
                      </a:r>
                      <a:r>
                        <a:rPr lang="th-TH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เอช</a:t>
                      </a:r>
                      <a:r>
                        <a:rPr lang="th-TH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ไอวี</a:t>
                      </a:r>
                      <a:endParaRPr lang="th-TH" sz="2000" b="0" i="0" u="none" strike="noStrike" dirty="0">
                        <a:solidFill>
                          <a:schemeClr val="tx1"/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268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279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252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Niramit AS" pitchFamily="2" charset="-34"/>
                          <a:cs typeface="TH Niramit AS" pitchFamily="2" charset="-34"/>
                        </a:rPr>
                        <a:t>65</a:t>
                      </a:r>
                      <a:endParaRPr lang="th-TH" sz="20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31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กระบวนการพัฒนาเพื่อให้ได้มาซึ่งคุณภาพ / กิจกรรมพัฒนา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3429000"/>
            <a:ext cx="8496944" cy="175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ทบทวนตัวชี้วัดที่เกี่ยวข้องในการดำเนินงานผสมผสานวัณโรคและโรคเอดส์ย้อนหลัง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3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ปี</a:t>
            </a:r>
          </a:p>
          <a:p>
            <a:pPr marL="46990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endParaRPr kumimoji="0" lang="th-TH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ทบทวนสถานการณ์วัณโรคและโรคเอดส์ในโรงพยาบาลโดย</a:t>
            </a:r>
            <a:r>
              <a:rPr kumimoji="0" lang="th-T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ทีมสห</a:t>
            </a:r>
            <a:r>
              <a:rPr kumimoji="0" lang="th-T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วิชาชีพ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lang="th-TH" sz="2000" kern="0" dirty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</a:pPr>
            <a:endParaRPr kumimoji="0" lang="th-TH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th-TH" sz="3600" b="1" i="1" kern="0" dirty="0" smtClean="0">
              <a:solidFill>
                <a:srgbClr val="C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3600" b="1" i="1" kern="0" dirty="0" smtClean="0">
                <a:solidFill>
                  <a:srgbClr val="C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ประเด็นที่ได้จากการทบทวน </a:t>
            </a:r>
            <a:r>
              <a:rPr lang="en-US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&gt;&gt;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en-US" kern="0" dirty="0" smtClean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1. ผู้ป่วย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TB/HIV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ส่วนใหญ่เป็นผู้ป่วย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HIV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เดิมที่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Loss F/U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แล้วกลับมาป่วย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TB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AutoNum type="arabicPeriod"/>
            </a:pPr>
            <a:endParaRPr lang="en-US" sz="2400" kern="0" dirty="0" smtClean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2.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ผู้ป่วย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TB/HIV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ส่วนใหญ่ที่เสียชีวิต เป็นผู้ป่วยที่ </a:t>
            </a:r>
            <a:r>
              <a:rPr lang="en-US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CD4 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ต่ำ , มีภาวะแทรกซ้อนจากการเจ็บป่วย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และยาที่รักษา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th-TH" sz="2400" kern="0" dirty="0" smtClean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3. การเริ่มยาต้าน</a:t>
            </a:r>
            <a:r>
              <a:rPr lang="th-TH" sz="2400" kern="0" dirty="0" err="1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ไวรัส</a:t>
            </a: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ยังทำไม่ได้ภายใน 2-8 สัปดาห์  เนื่องจากผู้ป่วยมีอาการรุนแรง ยังไม่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24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พร้อมจะเริ่มยาต้าน</a:t>
            </a:r>
            <a:r>
              <a:rPr lang="th-TH" sz="2400" kern="0" dirty="0" err="1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ไวรัส</a:t>
            </a:r>
            <a:endParaRPr lang="th-TH" sz="2400" kern="0" dirty="0" smtClean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928802"/>
            <a:ext cx="8712968" cy="964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000" b="1" kern="0" dirty="0" smtClean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     ประชุม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ทีม </a:t>
            </a:r>
            <a:r>
              <a:rPr lang="en-US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PCT 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อายุรก</a:t>
            </a:r>
            <a:r>
              <a:rPr lang="th-TH" sz="3000" b="1" kern="0" dirty="0" err="1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รรม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</a:t>
            </a:r>
            <a:r>
              <a:rPr lang="en-US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: 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ทบทวน</a:t>
            </a:r>
            <a:r>
              <a:rPr lang="th-TH" sz="3000" b="1" kern="0" dirty="0" smtClean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แนวปฏิบัติ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ในการดูแลผู้ป่วยวัณ</a:t>
            </a:r>
            <a:r>
              <a:rPr lang="th-TH" sz="3000" b="1" kern="0" dirty="0" smtClean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โรค</a:t>
            </a:r>
          </a:p>
          <a:p>
            <a:pPr marL="0" indent="0">
              <a:buNone/>
            </a:pP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</a:t>
            </a:r>
            <a:r>
              <a:rPr lang="th-TH" sz="3000" b="1" kern="0" dirty="0" smtClean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                                        ที่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ติดเชื้อ</a:t>
            </a:r>
            <a:r>
              <a:rPr lang="th-TH" sz="3000" b="1" kern="0" dirty="0" err="1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เอช</a:t>
            </a:r>
            <a:r>
              <a:rPr lang="th-TH" sz="3000" b="1" kern="0" dirty="0">
                <a:solidFill>
                  <a:srgbClr val="00206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ไอวี/เอดส์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4824536" cy="940966"/>
          </a:xfrm>
        </p:spPr>
        <p:txBody>
          <a:bodyPr>
            <a:normAutofit/>
          </a:bodyPr>
          <a:lstStyle/>
          <a:p>
            <a:r>
              <a:rPr lang="th-TH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กิจกรรมพัฒนา </a:t>
            </a:r>
            <a:endParaRPr lang="th-TH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48864"/>
            <a:ext cx="2232248" cy="29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448272" cy="30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027">
            <a:off x="2668356" y="3717038"/>
            <a:ext cx="14772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2" y="3933056"/>
            <a:ext cx="2698034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15" y="2420888"/>
            <a:ext cx="2698101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500034" y="2071678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561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6902" y="3187493"/>
            <a:ext cx="2376264" cy="3527655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th-TH" sz="43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แพทย์</a:t>
            </a: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กำหนดให้มีการสั่งการรักษาด้วยยาต้าน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ไวรัส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หลังรักษา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TB  2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สัปดาห์ หากผู้ป่วยพร้อมทั้งกาย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&amp;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 ใจ</a:t>
            </a:r>
          </a:p>
          <a:p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Notify 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เดย์แคร์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คลินิก เพื่อ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VCT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ตรวจ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HIV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ในกลุ่มผู้ป่วย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STI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Prolong Fever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HARM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ที่มารับการตรวจทั้ง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OPD/IPD</a:t>
            </a: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กำหนดให้มี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Standing order for screening TB / HIV</a:t>
            </a:r>
            <a:endParaRPr lang="th-TH" sz="2000" dirty="0" smtClean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059832" y="1997224"/>
            <a:ext cx="26026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/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2500298" y="2564904"/>
            <a:ext cx="2143140" cy="4160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0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เภสัชกร</a:t>
            </a:r>
          </a:p>
          <a:p>
            <a:r>
              <a:rPr lang="en-US" sz="8000" dirty="0">
                <a:latin typeface="TH Niramit AS" pitchFamily="2" charset="-34"/>
                <a:cs typeface="TH Niramit AS" pitchFamily="2" charset="-34"/>
              </a:rPr>
              <a:t>Notify </a:t>
            </a:r>
            <a:r>
              <a:rPr lang="th-TH" sz="8000" dirty="0" err="1">
                <a:latin typeface="TH Niramit AS" pitchFamily="2" charset="-34"/>
                <a:cs typeface="TH Niramit AS" pitchFamily="2" charset="-34"/>
              </a:rPr>
              <a:t>เดย์แคร์</a:t>
            </a:r>
            <a:r>
              <a:rPr lang="th-TH" sz="8000" dirty="0">
                <a:latin typeface="TH Niramit AS" pitchFamily="2" charset="-34"/>
                <a:cs typeface="TH Niramit AS" pitchFamily="2" charset="-34"/>
              </a:rPr>
              <a:t>คลินิก กรณีมีการสั่งยา </a:t>
            </a:r>
            <a:r>
              <a:rPr lang="en-US" sz="8000" dirty="0">
                <a:latin typeface="TH Niramit AS" pitchFamily="2" charset="-34"/>
                <a:cs typeface="TH Niramit AS" pitchFamily="2" charset="-34"/>
              </a:rPr>
              <a:t>TB </a:t>
            </a:r>
            <a:r>
              <a:rPr lang="th-TH" sz="8000" dirty="0">
                <a:latin typeface="TH Niramit AS" pitchFamily="2" charset="-34"/>
                <a:cs typeface="TH Niramit AS" pitchFamily="2" charset="-34"/>
              </a:rPr>
              <a:t>แต่ผู้ป่วยยังไม่ได้ขึ้นทะเบียนรักษา </a:t>
            </a:r>
            <a:r>
              <a:rPr lang="en-US" sz="8000" dirty="0">
                <a:latin typeface="TH Niramit AS" pitchFamily="2" charset="-34"/>
                <a:cs typeface="TH Niramit AS" pitchFamily="2" charset="-34"/>
              </a:rPr>
              <a:t>TB</a:t>
            </a:r>
          </a:p>
          <a:p>
            <a:r>
              <a:rPr lang="th-TH" sz="8000" dirty="0">
                <a:latin typeface="TH Niramit AS" pitchFamily="2" charset="-34"/>
                <a:cs typeface="TH Niramit AS" pitchFamily="2" charset="-34"/>
              </a:rPr>
              <a:t>ให้ข้อมูล / แนะนำเรื่องการใช้ยาในการรักษา / อาการข้างเคียงจากยา เพื่อให้ผู้ป่วยมีความมั่นใจในการรักษา</a:t>
            </a:r>
          </a:p>
          <a:p>
            <a:r>
              <a:rPr lang="th-TH" sz="8000" dirty="0">
                <a:latin typeface="TH Niramit AS" pitchFamily="2" charset="-34"/>
                <a:cs typeface="TH Niramit AS" pitchFamily="2" charset="-34"/>
              </a:rPr>
              <a:t>ตรวจสอบการสั่งการรักษา เพื่อเฝ้าระวัง </a:t>
            </a:r>
            <a:r>
              <a:rPr lang="en-US" sz="8000" dirty="0">
                <a:latin typeface="TH Niramit AS" pitchFamily="2" charset="-34"/>
                <a:cs typeface="TH Niramit AS" pitchFamily="2" charset="-34"/>
              </a:rPr>
              <a:t>Drug interaction </a:t>
            </a:r>
            <a:r>
              <a:rPr lang="th-TH" sz="8000" dirty="0">
                <a:latin typeface="TH Niramit AS" pitchFamily="2" charset="-34"/>
                <a:cs typeface="TH Niramit AS" pitchFamily="2" charset="-34"/>
              </a:rPr>
              <a:t>และ อาการข้างเคียงที่รุนแรงจากการรักษา</a:t>
            </a:r>
            <a:endParaRPr lang="en-US" sz="8000" dirty="0">
              <a:latin typeface="TH Niramit AS" pitchFamily="2" charset="-34"/>
              <a:cs typeface="TH Niramit AS" pitchFamily="2" charset="-34"/>
            </a:endParaRPr>
          </a:p>
          <a:p>
            <a:endParaRPr lang="th-T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06" y="2285992"/>
            <a:ext cx="775516" cy="8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4644008" y="2357430"/>
            <a:ext cx="2410235" cy="4357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พยาบาล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ซักประวัติ / คัดกรองผู้ป่วยตาม </a:t>
            </a:r>
            <a:r>
              <a:rPr lang="en-US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Protocol HIV / TB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en-US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Counseling for ARV &amp; TB Adherence </a:t>
            </a: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และให้การช่วยเหลือผู้ป่วยตามกรณี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พัฒนา</a:t>
            </a:r>
            <a:r>
              <a:rPr lang="th-TH" sz="1900" kern="0" dirty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ระบบการติดตามผู้ป่วยที่ขาดนัด  โดยการโทรติดตามทันทีในช่วงบ่ายของ</a:t>
            </a: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วันที่นัด  </a:t>
            </a:r>
            <a:r>
              <a:rPr lang="th-TH" sz="1900" kern="0" dirty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หากติดต่อผู้ป่วยไม่ได้  ประสานงานกับอาสาสมัครผู้ติดเชื้อในพื้นที่รับผิดชอบ  เพื่อวางแผนการติดตาม</a:t>
            </a: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ผู้ป่วย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</a:pP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พัฒนาระบบ </a:t>
            </a:r>
            <a:r>
              <a:rPr lang="en-US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Pre/Post  </a:t>
            </a:r>
            <a:r>
              <a:rPr lang="en-US" sz="1900" kern="0" dirty="0" err="1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Csg</a:t>
            </a:r>
            <a:r>
              <a:rPr lang="en-US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    </a:t>
            </a: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แบบให้ทราบผลใน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th-TH" sz="1900" kern="0" dirty="0" smtClean="0">
                <a:solidFill>
                  <a:srgbClr val="000000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       วันเดียว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th-TH" sz="2000" kern="0" dirty="0">
              <a:solidFill>
                <a:srgbClr val="000000"/>
              </a:solidFill>
              <a:latin typeface="TH Niramit AS" pitchFamily="2" charset="-34"/>
              <a:ea typeface="Arial Unicode MS" pitchFamily="34" charset="-128"/>
              <a:cs typeface="TH Niramit AS" pitchFamily="2" charset="-34"/>
            </a:endParaRPr>
          </a:p>
          <a:p>
            <a:endParaRPr lang="th-TH" dirty="0"/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394720" cy="1143000"/>
          </a:xfrm>
        </p:spPr>
        <p:txBody>
          <a:bodyPr/>
          <a:lstStyle/>
          <a:p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กิจกรรมพัฒนา </a:t>
            </a:r>
            <a:endParaRPr lang="th-TH" dirty="0"/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7072330" y="2071678"/>
            <a:ext cx="1928826" cy="3143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LAB</a:t>
            </a:r>
            <a:endParaRPr lang="th-TH" sz="4000" dirty="0" smtClean="0">
              <a:solidFill>
                <a:srgbClr val="C00000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พัฒนาระบบการตรวจ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HIV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ให้ทราบผลในวันเดียว</a:t>
            </a:r>
          </a:p>
          <a:p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กรณีพบ ผลการตรวจ </a:t>
            </a:r>
            <a:r>
              <a:rPr lang="en-US" sz="2000" dirty="0" smtClean="0">
                <a:latin typeface="TH Niramit AS" pitchFamily="2" charset="-34"/>
                <a:cs typeface="TH Niramit AS" pitchFamily="2" charset="-34"/>
              </a:rPr>
              <a:t>Sputum AFB + 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แจ้งประสาน</a:t>
            </a:r>
            <a:r>
              <a:rPr lang="th-TH" sz="2000" dirty="0" err="1" smtClean="0">
                <a:latin typeface="TH Niramit AS" pitchFamily="2" charset="-34"/>
                <a:cs typeface="TH Niramit AS" pitchFamily="2" charset="-34"/>
              </a:rPr>
              <a:t>เดย์แคร์</a:t>
            </a:r>
            <a:r>
              <a:rPr lang="th-TH" sz="2000" dirty="0" smtClean="0">
                <a:latin typeface="TH Niramit AS" pitchFamily="2" charset="-34"/>
                <a:cs typeface="TH Niramit AS" pitchFamily="2" charset="-34"/>
              </a:rPr>
              <a:t>คลินิกเพื่อติดตามผู้ป่วยขึ้นทะเบียนรักษาทันที</a:t>
            </a:r>
          </a:p>
          <a:p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3481" y="1979106"/>
            <a:ext cx="650675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 typeface="Wingdings" pitchFamily="2" charset="2"/>
              <a:buChar char="o"/>
            </a:pPr>
            <a:r>
              <a:rPr lang="th-TH" b="1" kern="0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ร่วมกันกำหนดแนวทางการพัฒนา  </a:t>
            </a:r>
            <a:r>
              <a:rPr lang="th-TH" b="1" i="1" kern="0" dirty="0" smtClean="0">
                <a:solidFill>
                  <a:srgbClr val="07076F"/>
                </a:solidFill>
                <a:latin typeface="TH Niramit AS" pitchFamily="2" charset="-34"/>
                <a:ea typeface="Arial Unicode MS" pitchFamily="34" charset="-128"/>
                <a:cs typeface="TH Niramit AS" pitchFamily="2" charset="-34"/>
              </a:rPr>
              <a:t>ตามบทบาทหน้าที่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214950"/>
            <a:ext cx="1928826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6109767"/>
            <a:ext cx="714380" cy="6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12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1203</Words>
  <Application>Microsoft Office PowerPoint</Application>
  <PresentationFormat>นำเสนอทางหน้าจอ (4:3)</PresentationFormat>
  <Paragraphs>184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1_ชุดรูปแบบของ Office</vt:lpstr>
      <vt:lpstr>    โรงพยาบาลคุณภาพการดูแลรักษา ผู้ติดเชื้อเอชไอวีที่ป่วยเป็นวัณโรค  โรงพยาบาลจอมทอง ขนาด   210   เตียง จังหวัดเชียงใหม่</vt:lpstr>
      <vt:lpstr> </vt:lpstr>
      <vt:lpstr>บริบท / ภาพรวม / สภาพปัญหา</vt:lpstr>
      <vt:lpstr>การวัดผลและผลของการเปลี่ยนแปลง </vt:lpstr>
      <vt:lpstr>การวัดผลและผลของการเปลี่ยนแปลง </vt:lpstr>
      <vt:lpstr>กระบวนการพัฒนาเพื่อให้ได้มาซึ่งคุณภาพ / กิจกรรมพัฒนา </vt:lpstr>
      <vt:lpstr>ภาพนิ่ง 7</vt:lpstr>
      <vt:lpstr>กิจกรรมพัฒนา </vt:lpstr>
      <vt:lpstr>กิจกรรมพัฒนา </vt:lpstr>
      <vt:lpstr>บทเรียนที่ได้รับ</vt:lpstr>
      <vt:lpstr>ประเด็นการพัฒนาต่อเนื่อง</vt:lpstr>
      <vt:lpstr>ภาพนิ่ง 12</vt:lpstr>
      <vt:lpstr>ภาพนิ่ง 13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โรงพยาบาลคุณภาพการดูแลรักษา ผู้ติดเชื้อเอชไอวีที่ป่วยเป็นวัณโรค โรงพยาบาลจอมทอง ขนาด   210   เตียง จังหวัดเชียงใหม่</dc:title>
  <dc:creator>Administrator</dc:creator>
  <cp:lastModifiedBy>Mr.Robin ThaiSakon</cp:lastModifiedBy>
  <cp:revision>109</cp:revision>
  <dcterms:created xsi:type="dcterms:W3CDTF">2015-05-29T04:18:16Z</dcterms:created>
  <dcterms:modified xsi:type="dcterms:W3CDTF">2015-05-31T02:26:31Z</dcterms:modified>
</cp:coreProperties>
</file>